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59" r:id="rId4"/>
    <p:sldId id="261" r:id="rId5"/>
    <p:sldId id="262" r:id="rId6"/>
    <p:sldId id="265" r:id="rId7"/>
    <p:sldId id="268" r:id="rId8"/>
    <p:sldId id="266" r:id="rId9"/>
    <p:sldId id="269" r:id="rId10"/>
    <p:sldId id="25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A2069-EDD3-4F99-86B0-81A993C824C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4D88D-DF3D-449E-96F3-8A8C2A8B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5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3CE7-04A7-BBCE-1309-A48600CF3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79D73-2A16-9FC9-2B57-BF48E9361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4AFB7-0586-CBCA-4849-C8D8D773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FA2D-EE9E-9EE5-9180-8E3CAB27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56403-3FF7-98CE-0626-4B80AA68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F6C1-9BD4-7A65-E171-1B661ACD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E2433-C7EF-5659-CEC0-0B500AAB0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BB5B-1C61-EB2C-821A-96C288CB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493D-2F4D-4E0C-DD3A-733F4796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F1A5-EA94-B638-4D11-4465F5F2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4568-AC3A-752C-8585-29CC87698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727A5-433F-9015-BBAA-069C269AB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3E2B9-2E06-1FB1-315F-4CF16C9B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E2560-2722-1E12-A39D-C2BA68CD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954FA-0B2C-FBEE-76C5-9C9F50A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DE99-77EA-BFB5-3B6F-6DF2ED13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A9A3-4835-27F5-7FE4-C0B1EDAF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E453-C98B-20CE-8BD2-13988702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F0AB-D7BE-39DE-4E7D-E59DC6F6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9331-B6FE-1376-38A2-A6F1FF61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4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022A-D36F-1E76-4FFB-93DC11ED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65BD-6259-A2AF-A869-26260C5D4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ADBFE-AD7A-18A8-51E1-6325B1B6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7BFA3-CB70-AA4B-B560-535328BD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927F4-7073-F8D8-5054-AA69896A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D68F-0E55-C70B-1657-9238B076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5DC2-A2FF-3B4B-18F9-A9CEF8D0E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BA90B-FCBB-225B-23FB-D8373D589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061CD-326E-340A-F74E-294FF5E6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2B777-66A2-40E7-28C4-38F99B21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86F40-2335-D0E1-819C-801E3100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A0E9-2457-DB79-F5E8-6644DB04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000F-37A6-125A-A0AB-18D9F4132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0FF04-4411-8BD5-A34B-63EC22C5C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083F8-CF7D-ADB5-E2F4-0BC7640A5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09D06-4FA0-900F-28E3-562FB305B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9E5A7-AA61-0059-064D-015686C1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CA145-66F8-FF13-F4BA-8CFFFBD4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DCF19-281D-33DB-4571-69CA6993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4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0208-9481-2B26-5CC4-27DC1FDA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56C23-7855-1DCC-4CF3-77613635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B958A-32DE-0015-E5FD-0FE41435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05411-E524-1AD9-C2DB-97ABA9BF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138D3-5EF4-EE13-DE9D-9FC7FE65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8A48D-D520-CE87-62AA-CF2BD7AE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E735E-E8A9-C304-61C1-0CB27F5D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645E-187B-66B7-8614-8E1F23A7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0975-8B66-1DC2-D2AF-7BA6A6908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0DAF4-97E1-35F3-857D-504CC7E23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45500-3E54-FEA7-C175-82B1CA4A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32045-4AD1-5E68-4B9C-4E36AB4AE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2E8DD-CDF4-8134-1743-34351332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910A-255E-3EC3-8E4A-24C186A2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F7017-3B4C-619B-BBE1-20293A6AD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80FD6-2848-E94E-9647-D274FC91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2B8A0-58C2-AFFE-2114-30D9FAF9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6E61F-D1DA-4BC6-C9D5-AD4465BD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47DBF-234A-3CCF-3186-2BF7DF21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89BC95-3B71-D168-F400-FC29D96D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B1773-25C3-75A1-9A58-1B9DB2C0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D5AF-0929-E925-7945-7B841716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E830C-1BAF-4A0C-AF02-9A914117000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EE0B7-AB9E-FACE-DA62-DC608A6A2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F110E-8F0F-5C53-C5D2-0E8FEA287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E758FE-AE42-498E-A922-6053231B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circuit board with many lines&#10;&#10;Description automatically generated">
            <a:extLst>
              <a:ext uri="{FF2B5EF4-FFF2-40B4-BE49-F238E27FC236}">
                <a16:creationId xmlns:a16="http://schemas.microsoft.com/office/drawing/2014/main" id="{B3335D3A-73FE-F47A-DC3D-E63DEEE58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EEE15-B97E-8B6F-143C-CFE763B85F10}"/>
              </a:ext>
            </a:extLst>
          </p:cNvPr>
          <p:cNvSpPr txBox="1"/>
          <p:nvPr/>
        </p:nvSpPr>
        <p:spPr>
          <a:xfrm>
            <a:off x="487599" y="-53194"/>
            <a:ext cx="10833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#3605 </a:t>
            </a:r>
            <a:r>
              <a:rPr lang="en-US" sz="54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55CFF-FE7B-A4A1-294C-0221B3D1EE80}"/>
              </a:ext>
            </a:extLst>
          </p:cNvPr>
          <p:cNvSpPr txBox="1"/>
          <p:nvPr/>
        </p:nvSpPr>
        <p:spPr>
          <a:xfrm>
            <a:off x="395234" y="185151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A03D71-EF9A-9131-C4FB-49C6D65995A4}"/>
              </a:ext>
            </a:extLst>
          </p:cNvPr>
          <p:cNvSpPr txBox="1"/>
          <p:nvPr/>
        </p:nvSpPr>
        <p:spPr>
          <a:xfrm>
            <a:off x="389455" y="809668"/>
            <a:ext cx="11404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Initial Motive : Build High Power Devices (&gt;6.6kV)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Initial Customer Segment : DoD, EV, and Aerospace 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Initial Why Us Moment : High Voltage Tolerance &amp; Higher Efficiency</a:t>
            </a:r>
          </a:p>
          <a:p>
            <a:pPr algn="just"/>
            <a:endParaRPr lang="en-US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Initial Business Thesis : </a:t>
            </a:r>
            <a:r>
              <a:rPr lang="en-US" sz="1800" i="1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1800" i="1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 will</a:t>
            </a:r>
            <a:r>
              <a:rPr lang="en-US" sz="1800" dirty="0">
                <a:solidFill>
                  <a:schemeClr val="bg1"/>
                </a:solidFill>
                <a:latin typeface="Britannic Bold" panose="020B0903060703020204" pitchFamily="34" charset="0"/>
              </a:rPr>
              <a:t> serves defense, EV manufacturers, and aerospace industries by offering high-power devices with voltage tolerances over 6.6kV. Our products will be a good choice for businesses looking for greater voltage tolerance and higher efficiency in their devices.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048DBE-65F4-1E6B-2AD7-A2BA17D1B2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85" b="12185"/>
          <a:stretch/>
        </p:blipFill>
        <p:spPr>
          <a:xfrm>
            <a:off x="8013264" y="5889011"/>
            <a:ext cx="3864269" cy="870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2575B-7713-B9B4-8C35-DC0594F8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92" b="4860"/>
          <a:stretch/>
        </p:blipFill>
        <p:spPr>
          <a:xfrm>
            <a:off x="314467" y="5805377"/>
            <a:ext cx="2944411" cy="870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4BC3F-14EA-7AFD-8629-4D63DBC7C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876" y="3165041"/>
            <a:ext cx="6277004" cy="2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2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E36F5A-A3B4-E4D5-5B1A-B4D63886C976}"/>
              </a:ext>
            </a:extLst>
          </p:cNvPr>
          <p:cNvGrpSpPr/>
          <p:nvPr/>
        </p:nvGrpSpPr>
        <p:grpSpPr>
          <a:xfrm>
            <a:off x="8314659" y="2083981"/>
            <a:ext cx="3759965" cy="2720879"/>
            <a:chOff x="1699989" y="921755"/>
            <a:chExt cx="8879220" cy="53500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F8BF2E-CB7D-4DAB-157E-92B614406C1F}"/>
                </a:ext>
              </a:extLst>
            </p:cNvPr>
            <p:cNvGrpSpPr/>
            <p:nvPr/>
          </p:nvGrpSpPr>
          <p:grpSpPr>
            <a:xfrm>
              <a:off x="1699989" y="921755"/>
              <a:ext cx="8792022" cy="5350091"/>
              <a:chOff x="1699989" y="921755"/>
              <a:chExt cx="8792022" cy="535009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80D727-22A1-D15E-9627-C73BF5F72092}"/>
                  </a:ext>
                </a:extLst>
              </p:cNvPr>
              <p:cNvSpPr/>
              <p:nvPr/>
            </p:nvSpPr>
            <p:spPr>
              <a:xfrm>
                <a:off x="4654062" y="921755"/>
                <a:ext cx="5837949" cy="13414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3BC1FC-C1DF-F161-81DB-3D41754AD9B0}"/>
                  </a:ext>
                </a:extLst>
              </p:cNvPr>
              <p:cNvSpPr/>
              <p:nvPr/>
            </p:nvSpPr>
            <p:spPr>
              <a:xfrm>
                <a:off x="4654061" y="2263251"/>
                <a:ext cx="5837949" cy="14646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DFAE81-3320-1BC8-06EA-9225AC6A2ADE}"/>
                  </a:ext>
                </a:extLst>
              </p:cNvPr>
              <p:cNvSpPr/>
              <p:nvPr/>
            </p:nvSpPr>
            <p:spPr>
              <a:xfrm>
                <a:off x="4654061" y="3727929"/>
                <a:ext cx="5837949" cy="254391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D50AD51-5C2F-3A72-53DD-9473B364B1FB}"/>
                  </a:ext>
                </a:extLst>
              </p:cNvPr>
              <p:cNvGrpSpPr/>
              <p:nvPr/>
            </p:nvGrpSpPr>
            <p:grpSpPr>
              <a:xfrm>
                <a:off x="1699989" y="921755"/>
                <a:ext cx="6095858" cy="5350091"/>
                <a:chOff x="3782913" y="1688003"/>
                <a:chExt cx="4635084" cy="4068028"/>
              </a:xfrm>
            </p:grpSpPr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DDD5CEB5-2628-C30F-B3F8-9C4F88168838}"/>
                    </a:ext>
                  </a:extLst>
                </p:cNvPr>
                <p:cNvSpPr/>
                <p:nvPr/>
              </p:nvSpPr>
              <p:spPr>
                <a:xfrm>
                  <a:off x="3782913" y="1688003"/>
                  <a:ext cx="4635084" cy="4068027"/>
                </a:xfrm>
                <a:prstGeom prst="chord">
                  <a:avLst>
                    <a:gd name="adj1" fmla="val 5398155"/>
                    <a:gd name="adj2" fmla="val 16199998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hord 27">
                  <a:extLst>
                    <a:ext uri="{FF2B5EF4-FFF2-40B4-BE49-F238E27FC236}">
                      <a16:creationId xmlns:a16="http://schemas.microsoft.com/office/drawing/2014/main" id="{8589057E-E751-3E53-C4E1-2E865879044E}"/>
                    </a:ext>
                  </a:extLst>
                </p:cNvPr>
                <p:cNvSpPr/>
                <p:nvPr/>
              </p:nvSpPr>
              <p:spPr>
                <a:xfrm>
                  <a:off x="4359562" y="2708031"/>
                  <a:ext cx="3472873" cy="3048000"/>
                </a:xfrm>
                <a:prstGeom prst="chord">
                  <a:avLst>
                    <a:gd name="adj1" fmla="val 5398155"/>
                    <a:gd name="adj2" fmla="val 1619999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Chord 28">
                  <a:extLst>
                    <a:ext uri="{FF2B5EF4-FFF2-40B4-BE49-F238E27FC236}">
                      <a16:creationId xmlns:a16="http://schemas.microsoft.com/office/drawing/2014/main" id="{44A253FD-E432-9E57-2368-937AB5A91B83}"/>
                    </a:ext>
                  </a:extLst>
                </p:cNvPr>
                <p:cNvSpPr/>
                <p:nvPr/>
              </p:nvSpPr>
              <p:spPr>
                <a:xfrm>
                  <a:off x="4994030" y="3821723"/>
                  <a:ext cx="2203939" cy="1934308"/>
                </a:xfrm>
                <a:prstGeom prst="chord">
                  <a:avLst>
                    <a:gd name="adj1" fmla="val 5398155"/>
                    <a:gd name="adj2" fmla="val 16199998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D649EC-3CCC-31E0-6A88-5A2E6229853B}"/>
                </a:ext>
              </a:extLst>
            </p:cNvPr>
            <p:cNvGrpSpPr/>
            <p:nvPr/>
          </p:nvGrpSpPr>
          <p:grpSpPr>
            <a:xfrm>
              <a:off x="5012484" y="1136539"/>
              <a:ext cx="5566725" cy="696485"/>
              <a:chOff x="259644" y="2572082"/>
              <a:chExt cx="3397956" cy="69648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9FE633-B0FB-1BF5-CC6F-943311800552}"/>
                  </a:ext>
                </a:extLst>
              </p:cNvPr>
              <p:cNvSpPr txBox="1"/>
              <p:nvPr/>
            </p:nvSpPr>
            <p:spPr>
              <a:xfrm>
                <a:off x="259644" y="2960790"/>
                <a:ext cx="3397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endParaRPr lang="en-US" sz="1400" dirty="0"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3AA532-E7BA-D929-9458-C0CCBF479C75}"/>
                  </a:ext>
                </a:extLst>
              </p:cNvPr>
              <p:cNvSpPr txBox="1"/>
              <p:nvPr/>
            </p:nvSpPr>
            <p:spPr>
              <a:xfrm>
                <a:off x="259644" y="2572082"/>
                <a:ext cx="3397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400" b="1" dirty="0">
                    <a:latin typeface="Georgia" panose="02040502050405020303" pitchFamily="18" charset="0"/>
                  </a:rPr>
                  <a:t>All detectors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B93946-C41D-3F29-E170-B1EDE3A4063B}"/>
                </a:ext>
              </a:extLst>
            </p:cNvPr>
            <p:cNvGrpSpPr/>
            <p:nvPr/>
          </p:nvGrpSpPr>
          <p:grpSpPr>
            <a:xfrm>
              <a:off x="5012484" y="2539625"/>
              <a:ext cx="5566725" cy="696485"/>
              <a:chOff x="259644" y="2572082"/>
              <a:chExt cx="3397956" cy="69648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09AA1-FD0F-FFA1-F0F5-90AB358D4D24}"/>
                  </a:ext>
                </a:extLst>
              </p:cNvPr>
              <p:cNvSpPr txBox="1"/>
              <p:nvPr/>
            </p:nvSpPr>
            <p:spPr>
              <a:xfrm>
                <a:off x="259644" y="2960790"/>
                <a:ext cx="3397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endParaRPr lang="en-US" sz="1400" dirty="0"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6F66D-B738-98C3-DD28-4DED441FFED7}"/>
                  </a:ext>
                </a:extLst>
              </p:cNvPr>
              <p:cNvSpPr txBox="1"/>
              <p:nvPr/>
            </p:nvSpPr>
            <p:spPr>
              <a:xfrm>
                <a:off x="259644" y="2572082"/>
                <a:ext cx="3397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400" b="1" dirty="0">
                    <a:latin typeface="Georgia" panose="02040502050405020303" pitchFamily="18" charset="0"/>
                  </a:rPr>
                  <a:t>Solid State Detectors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75BBD0-2190-5532-0F44-00AB1F675686}"/>
                </a:ext>
              </a:extLst>
            </p:cNvPr>
            <p:cNvGrpSpPr/>
            <p:nvPr/>
          </p:nvGrpSpPr>
          <p:grpSpPr>
            <a:xfrm>
              <a:off x="5012484" y="4543923"/>
              <a:ext cx="5566725" cy="696485"/>
              <a:chOff x="259644" y="2572082"/>
              <a:chExt cx="3397956" cy="69648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432881-A410-277E-8FF2-16380F034414}"/>
                  </a:ext>
                </a:extLst>
              </p:cNvPr>
              <p:cNvSpPr txBox="1"/>
              <p:nvPr/>
            </p:nvSpPr>
            <p:spPr>
              <a:xfrm>
                <a:off x="259644" y="2960790"/>
                <a:ext cx="33979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endParaRPr lang="en-US" sz="1400" dirty="0"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93B75F-E1D1-281F-1F99-C659661F17D1}"/>
                  </a:ext>
                </a:extLst>
              </p:cNvPr>
              <p:cNvSpPr txBox="1"/>
              <p:nvPr/>
            </p:nvSpPr>
            <p:spPr>
              <a:xfrm>
                <a:off x="259644" y="2572082"/>
                <a:ext cx="33979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400" b="1" dirty="0">
                    <a:latin typeface="Georgia" panose="02040502050405020303" pitchFamily="18" charset="0"/>
                  </a:rPr>
                  <a:t>Extreme UV Detectors</a:t>
                </a:r>
                <a:br>
                  <a:rPr lang="en-US" sz="1400" b="1" dirty="0">
                    <a:latin typeface="Georgia" panose="02040502050405020303" pitchFamily="18" charset="0"/>
                  </a:rPr>
                </a:br>
                <a:r>
                  <a:rPr lang="en-US" sz="1400" b="1" dirty="0">
                    <a:latin typeface="Georgia" panose="02040502050405020303" pitchFamily="18" charset="0"/>
                  </a:rPr>
                  <a:t>Extra-territorial Exploratory detectors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620FBF-42D0-8037-2FF5-8F88B0A0A5D6}"/>
                </a:ext>
              </a:extLst>
            </p:cNvPr>
            <p:cNvSpPr txBox="1"/>
            <p:nvPr/>
          </p:nvSpPr>
          <p:spPr>
            <a:xfrm>
              <a:off x="2863933" y="1525246"/>
              <a:ext cx="1853231" cy="53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TAM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8CDF1-E974-26CC-CB9D-7AD892B11F15}"/>
                </a:ext>
              </a:extLst>
            </p:cNvPr>
            <p:cNvSpPr txBox="1"/>
            <p:nvPr/>
          </p:nvSpPr>
          <p:spPr>
            <a:xfrm>
              <a:off x="3065278" y="2847402"/>
              <a:ext cx="1651886" cy="53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SAM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575AF-C258-A100-5AB2-50916DCC7380}"/>
                </a:ext>
              </a:extLst>
            </p:cNvPr>
            <p:cNvSpPr txBox="1"/>
            <p:nvPr/>
          </p:nvSpPr>
          <p:spPr>
            <a:xfrm>
              <a:off x="3550783" y="4660660"/>
              <a:ext cx="2640537" cy="51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SOM</a:t>
              </a:r>
            </a:p>
          </p:txBody>
        </p:sp>
      </p:grpSp>
      <p:pic>
        <p:nvPicPr>
          <p:cNvPr id="8" name="Picture 7" descr="A close-up of a color palette&#10;&#10;Description automatically generated">
            <a:extLst>
              <a:ext uri="{FF2B5EF4-FFF2-40B4-BE49-F238E27FC236}">
                <a16:creationId xmlns:a16="http://schemas.microsoft.com/office/drawing/2014/main" id="{31A49638-C8C4-8402-B0A9-D45E1FEE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/>
          <a:stretch/>
        </p:blipFill>
        <p:spPr>
          <a:xfrm>
            <a:off x="271188" y="5082082"/>
            <a:ext cx="7811026" cy="8710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E932750-C505-F98C-5BF3-D3488980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500"/>
          <a:stretch/>
        </p:blipFill>
        <p:spPr>
          <a:xfrm>
            <a:off x="484835" y="947262"/>
            <a:ext cx="7775201" cy="3919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7A9B17-545E-234E-95D3-6DDBAAF3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03" y="1776605"/>
            <a:ext cx="1333927" cy="1457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B4C1C-6568-ABD9-C9EF-1E2CAE8BD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9" y="1052764"/>
            <a:ext cx="12150061" cy="58052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05E5F1F-927F-49F8-4EF3-361837D8908A}"/>
              </a:ext>
            </a:extLst>
          </p:cNvPr>
          <p:cNvSpPr txBox="1"/>
          <p:nvPr/>
        </p:nvSpPr>
        <p:spPr>
          <a:xfrm>
            <a:off x="109880" y="609983"/>
            <a:ext cx="1192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ritannic Bold" panose="020B0903060703020204" pitchFamily="34" charset="0"/>
              </a:rPr>
              <a:t>Latest Business Thesis : Research engineers &amp; Safety Technicians in nuclear industries will adopt our gallium oxide-based detectors for their improved signal-to-noise ratio, and radiation resistance in extreme environments.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2B4C0-C6EC-3FCD-0F5D-3ACD8EE4B237}"/>
              </a:ext>
            </a:extLst>
          </p:cNvPr>
          <p:cNvSpPr txBox="1"/>
          <p:nvPr/>
        </p:nvSpPr>
        <p:spPr>
          <a:xfrm>
            <a:off x="3705475" y="-77742"/>
            <a:ext cx="55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ritannic Bold" panose="020B0903060703020204" pitchFamily="34" charset="0"/>
              </a:rPr>
              <a:t>Final BMC </a:t>
            </a:r>
          </a:p>
        </p:txBody>
      </p:sp>
    </p:spTree>
    <p:extLst>
      <p:ext uri="{BB962C8B-B14F-4D97-AF65-F5344CB8AC3E}">
        <p14:creationId xmlns:p14="http://schemas.microsoft.com/office/powerpoint/2010/main" val="199567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037D59-C84B-7203-6D37-6ADDC94E416A}"/>
              </a:ext>
            </a:extLst>
          </p:cNvPr>
          <p:cNvSpPr txBox="1"/>
          <p:nvPr/>
        </p:nvSpPr>
        <p:spPr>
          <a:xfrm>
            <a:off x="3738731" y="137652"/>
            <a:ext cx="4297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Path Forward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2D75C-6360-0FCF-5814-AE472A9B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92" b="4860"/>
          <a:stretch/>
        </p:blipFill>
        <p:spPr>
          <a:xfrm>
            <a:off x="314467" y="5805377"/>
            <a:ext cx="2944411" cy="87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B1A9F-EBB2-1693-99F1-72916D8F5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85" b="12185"/>
          <a:stretch/>
        </p:blipFill>
        <p:spPr>
          <a:xfrm>
            <a:off x="7938314" y="6007397"/>
            <a:ext cx="3353464" cy="7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B7D96-DA98-1FC4-3CF2-27190CA7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B809C8-6F5B-8A96-C22B-21B09D6C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ue circuit board with many lines&#10;&#10;Description automatically generated">
            <a:extLst>
              <a:ext uri="{FF2B5EF4-FFF2-40B4-BE49-F238E27FC236}">
                <a16:creationId xmlns:a16="http://schemas.microsoft.com/office/drawing/2014/main" id="{C29639AD-6D98-3ED6-E816-CBCFA3873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CC46B-7353-62B6-4062-42AF1F154074}"/>
              </a:ext>
            </a:extLst>
          </p:cNvPr>
          <p:cNvSpPr txBox="1"/>
          <p:nvPr/>
        </p:nvSpPr>
        <p:spPr>
          <a:xfrm>
            <a:off x="487599" y="-53194"/>
            <a:ext cx="10833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#3605 </a:t>
            </a:r>
            <a:r>
              <a:rPr lang="en-US" sz="54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</a:t>
            </a: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FACFDC76-789C-5F34-770F-002D0E1A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0" y="985894"/>
            <a:ext cx="1508833" cy="1508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erson with beard and mustache wearing glasses&#10;&#10;Description automatically generated">
            <a:extLst>
              <a:ext uri="{FF2B5EF4-FFF2-40B4-BE49-F238E27FC236}">
                <a16:creationId xmlns:a16="http://schemas.microsoft.com/office/drawing/2014/main" id="{C02A9F2F-F34A-21B3-5FC1-7E39F89F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8" y="2778934"/>
            <a:ext cx="1569875" cy="1704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A2A09E6D-CE82-8FCE-9E90-71FC309D4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88" y="4855184"/>
            <a:ext cx="1569875" cy="1786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9FA281-EA8B-4B96-F402-9A9F7E6552FA}"/>
              </a:ext>
            </a:extLst>
          </p:cNvPr>
          <p:cNvSpPr txBox="1"/>
          <p:nvPr/>
        </p:nvSpPr>
        <p:spPr>
          <a:xfrm>
            <a:off x="395234" y="185151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789B0-8219-BD12-EF41-D70F0B807D06}"/>
              </a:ext>
            </a:extLst>
          </p:cNvPr>
          <p:cNvSpPr txBox="1"/>
          <p:nvPr/>
        </p:nvSpPr>
        <p:spPr>
          <a:xfrm>
            <a:off x="2294730" y="1020521"/>
            <a:ext cx="9324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chemeClr val="bg1"/>
                </a:solidFill>
                <a:latin typeface="Britannic Bold" panose="020B0903060703020204" pitchFamily="34" charset="0"/>
              </a:rPr>
              <a:t>Dr. Iftikhar Ahmad 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is an Assistant Professor in Electrical Engineering at USC. His expertise include ultrawide bandgap materials and their applications. He served as a technical lead in </a:t>
            </a:r>
            <a:r>
              <a:rPr lang="en-US" sz="24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</a:t>
            </a:r>
          </a:p>
          <a:p>
            <a:endParaRPr lang="en-US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3921F-6BB7-4BDA-48E6-B99FD06A05A8}"/>
              </a:ext>
            </a:extLst>
          </p:cNvPr>
          <p:cNvSpPr txBox="1"/>
          <p:nvPr/>
        </p:nvSpPr>
        <p:spPr>
          <a:xfrm>
            <a:off x="2336875" y="3073149"/>
            <a:ext cx="898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chemeClr val="bg1"/>
                </a:solidFill>
                <a:latin typeface="Britannic Bold" panose="020B0903060703020204" pitchFamily="34" charset="0"/>
              </a:rPr>
              <a:t>M Hassan Tahir 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is a graduate student in Electrical engineering at USC. He served as an entrepreneurial lead in team </a:t>
            </a:r>
            <a:r>
              <a:rPr lang="en-US" sz="24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64D01-4D67-A065-89F7-2FB83B8F5874}"/>
              </a:ext>
            </a:extLst>
          </p:cNvPr>
          <p:cNvSpPr txBox="1"/>
          <p:nvPr/>
        </p:nvSpPr>
        <p:spPr>
          <a:xfrm>
            <a:off x="2294727" y="4814346"/>
            <a:ext cx="91854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chemeClr val="bg1"/>
                </a:solidFill>
                <a:latin typeface="Britannic Bold" panose="020B0903060703020204" pitchFamily="34" charset="0"/>
              </a:rPr>
              <a:t>Dr. </a:t>
            </a:r>
            <a:r>
              <a:rPr lang="en-US" sz="2400" i="1" u="sng" dirty="0" err="1">
                <a:solidFill>
                  <a:schemeClr val="bg1"/>
                </a:solidFill>
                <a:latin typeface="Britannic Bold" panose="020B0903060703020204" pitchFamily="34" charset="0"/>
              </a:rPr>
              <a:t>Necmi</a:t>
            </a:r>
            <a:r>
              <a:rPr lang="en-US" sz="2400" i="1" u="sng" dirty="0">
                <a:solidFill>
                  <a:schemeClr val="bg1"/>
                </a:solidFill>
                <a:latin typeface="Britannic Bold" panose="020B0903060703020204" pitchFamily="34" charset="0"/>
              </a:rPr>
              <a:t> Altin 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is a research fellow in Electrical Engineering. He has more than 10+ years of industrial experience and he’s serving as the Industrial mentor in team </a:t>
            </a:r>
            <a:r>
              <a:rPr lang="en-US" sz="24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Semicon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0"/>
              </a:rPr>
              <a:t> Power Innovators. </a:t>
            </a:r>
          </a:p>
          <a:p>
            <a:endParaRPr lang="en-US"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27B96-3241-BAE5-00A5-FE946EFC7213}"/>
              </a:ext>
            </a:extLst>
          </p:cNvPr>
          <p:cNvSpPr txBox="1"/>
          <p:nvPr/>
        </p:nvSpPr>
        <p:spPr>
          <a:xfrm>
            <a:off x="593532" y="-79375"/>
            <a:ext cx="10883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What we thought in the Beginning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2256A-55CA-E4E1-193A-429AD178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92" b="4860"/>
          <a:stretch/>
        </p:blipFill>
        <p:spPr>
          <a:xfrm>
            <a:off x="314467" y="5805377"/>
            <a:ext cx="2944411" cy="87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C4238-889A-F232-A87F-37642C90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85" b="12185"/>
          <a:stretch/>
        </p:blipFill>
        <p:spPr>
          <a:xfrm>
            <a:off x="7938314" y="6007397"/>
            <a:ext cx="3353464" cy="7558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3EFB84-21B2-3F52-822F-A3E75E45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36" y="789545"/>
            <a:ext cx="7644772" cy="51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2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E1215-58F2-1361-4263-DF21B0366775}"/>
              </a:ext>
            </a:extLst>
          </p:cNvPr>
          <p:cNvSpPr txBox="1"/>
          <p:nvPr/>
        </p:nvSpPr>
        <p:spPr>
          <a:xfrm>
            <a:off x="1836893" y="-62647"/>
            <a:ext cx="8691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Initial Customer Discovery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0DF7B-F3C3-77FB-47C0-4B5AED0E44AF}"/>
              </a:ext>
            </a:extLst>
          </p:cNvPr>
          <p:cNvSpPr txBox="1"/>
          <p:nvPr/>
        </p:nvSpPr>
        <p:spPr>
          <a:xfrm>
            <a:off x="65708" y="1071060"/>
            <a:ext cx="6418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Conference #1 : Semi-Con West 2024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2AFE-DBBF-D958-95C2-96AD67F1F428}"/>
              </a:ext>
            </a:extLst>
          </p:cNvPr>
          <p:cNvSpPr txBox="1"/>
          <p:nvPr/>
        </p:nvSpPr>
        <p:spPr>
          <a:xfrm>
            <a:off x="65708" y="1797513"/>
            <a:ext cx="4043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Target Audience </a:t>
            </a:r>
          </a:p>
          <a:p>
            <a:endParaRPr lang="en-US" sz="2400" dirty="0">
              <a:latin typeface="Britannic Bold" panose="020B0903060703020204" pitchFamily="34" charset="0"/>
            </a:endParaRPr>
          </a:p>
          <a:p>
            <a:r>
              <a:rPr lang="en-US" sz="2000" dirty="0">
                <a:latin typeface="Britannic Bold" panose="020B0903060703020204" pitchFamily="34" charset="0"/>
              </a:rPr>
              <a:t>1.High power Electronics device manufacturers.</a:t>
            </a:r>
          </a:p>
          <a:p>
            <a:r>
              <a:rPr lang="en-US" sz="2000" dirty="0">
                <a:latin typeface="Britannic Bold" panose="020B0903060703020204" pitchFamily="34" charset="0"/>
              </a:rPr>
              <a:t>2. EV manufacturers</a:t>
            </a:r>
          </a:p>
          <a:p>
            <a:r>
              <a:rPr lang="en-US" sz="2000" dirty="0">
                <a:latin typeface="Britannic Bold" panose="020B0903060703020204" pitchFamily="34" charset="0"/>
              </a:rPr>
              <a:t>3. Raw Material Suppliers</a:t>
            </a:r>
          </a:p>
          <a:p>
            <a:r>
              <a:rPr lang="en-US" sz="2000" dirty="0">
                <a:latin typeface="Britannic Bold" panose="020B0903060703020204" pitchFamily="34" charset="0"/>
              </a:rPr>
              <a:t>4. Research Engineers </a:t>
            </a:r>
          </a:p>
          <a:p>
            <a:endParaRPr lang="en-US" sz="2000" dirty="0">
              <a:latin typeface="Britannic Bold" panose="020B0903060703020204" pitchFamily="34" charset="0"/>
            </a:endParaRPr>
          </a:p>
          <a:p>
            <a:endParaRPr lang="en-US" sz="2400" dirty="0">
              <a:latin typeface="Britannic Bold" panose="020B0903060703020204" pitchFamily="34" charset="0"/>
            </a:endParaRPr>
          </a:p>
          <a:p>
            <a:r>
              <a:rPr lang="en-US" sz="2400" dirty="0">
                <a:latin typeface="Britannic Bold" panose="020B0903060703020204" pitchFamily="34" charset="0"/>
              </a:rPr>
              <a:t>  </a:t>
            </a:r>
          </a:p>
        </p:txBody>
      </p:sp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7DA5E57E-16C9-936B-908A-35818571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55" y="860683"/>
            <a:ext cx="3530634" cy="54651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group of people in a room&#10;&#10;Description automatically generated">
            <a:extLst>
              <a:ext uri="{FF2B5EF4-FFF2-40B4-BE49-F238E27FC236}">
                <a16:creationId xmlns:a16="http://schemas.microsoft.com/office/drawing/2014/main" id="{DA9FC37F-49D5-276E-20A0-A7DA8305D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41" y="1717293"/>
            <a:ext cx="2563963" cy="2911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group of people walking in a room&#10;&#10;Description automatically generated">
            <a:extLst>
              <a:ext uri="{FF2B5EF4-FFF2-40B4-BE49-F238E27FC236}">
                <a16:creationId xmlns:a16="http://schemas.microsoft.com/office/drawing/2014/main" id="{C9C623B1-61AC-5BB0-2091-590CD17CF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9" y="4221442"/>
            <a:ext cx="3530635" cy="24167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Picture 14" descr="People walking in a room&#10;&#10;Description automatically generated">
            <a:extLst>
              <a:ext uri="{FF2B5EF4-FFF2-40B4-BE49-F238E27FC236}">
                <a16:creationId xmlns:a16="http://schemas.microsoft.com/office/drawing/2014/main" id="{B050583B-A68A-BA6C-181B-569B511B1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91" y="4001590"/>
            <a:ext cx="2772586" cy="28564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704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74247-2888-214A-C3A2-B535DCA5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8D113-84DB-2388-9CEE-B7B7FEC4BF76}"/>
              </a:ext>
            </a:extLst>
          </p:cNvPr>
          <p:cNvSpPr txBox="1"/>
          <p:nvPr/>
        </p:nvSpPr>
        <p:spPr>
          <a:xfrm>
            <a:off x="3107483" y="-57330"/>
            <a:ext cx="652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What we learned ??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1A3F3-DEE5-E04D-5C4D-AF7BB5FAF690}"/>
              </a:ext>
            </a:extLst>
          </p:cNvPr>
          <p:cNvSpPr txBox="1"/>
          <p:nvPr/>
        </p:nvSpPr>
        <p:spPr>
          <a:xfrm>
            <a:off x="65708" y="1071060"/>
            <a:ext cx="4838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Companies Interviewed (35+)</a:t>
            </a:r>
          </a:p>
        </p:txBody>
      </p:sp>
      <p:pic>
        <p:nvPicPr>
          <p:cNvPr id="1028" name="Picture 4" descr="The History of Intel">
            <a:extLst>
              <a:ext uri="{FF2B5EF4-FFF2-40B4-BE49-F238E27FC236}">
                <a16:creationId xmlns:a16="http://schemas.microsoft.com/office/drawing/2014/main" id="{2C7040DF-7C27-A05A-E96D-6413317F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0" y="1704432"/>
            <a:ext cx="1520387" cy="100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D735F2-3469-504B-A6FC-68378471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0" y="2916312"/>
            <a:ext cx="17621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emens">
            <a:extLst>
              <a:ext uri="{FF2B5EF4-FFF2-40B4-BE49-F238E27FC236}">
                <a16:creationId xmlns:a16="http://schemas.microsoft.com/office/drawing/2014/main" id="{19D41CF6-91EB-2E6E-6A39-CACE5599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293" y="1662688"/>
            <a:ext cx="1253624" cy="12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plied Materials - YouTube">
            <a:extLst>
              <a:ext uri="{FF2B5EF4-FFF2-40B4-BE49-F238E27FC236}">
                <a16:creationId xmlns:a16="http://schemas.microsoft.com/office/drawing/2014/main" id="{669B7CC8-8B27-076D-D3DE-A6F8C077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0" y="3916215"/>
            <a:ext cx="1333404" cy="133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tworking, and Lasers ...">
            <a:extLst>
              <a:ext uri="{FF2B5EF4-FFF2-40B4-BE49-F238E27FC236}">
                <a16:creationId xmlns:a16="http://schemas.microsoft.com/office/drawing/2014/main" id="{CE3CF165-6C35-4DC6-4557-BD4CC583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74" y="2984720"/>
            <a:ext cx="2242881" cy="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6798D-ADCE-E4A6-7999-584EC70F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352" t="26841" r="12381" b="21149"/>
          <a:stretch>
            <a:fillRect/>
          </a:stretch>
        </p:blipFill>
        <p:spPr>
          <a:xfrm>
            <a:off x="2373293" y="3713001"/>
            <a:ext cx="1253624" cy="837262"/>
          </a:xfrm>
          <a:prstGeom prst="rect">
            <a:avLst/>
          </a:prstGeom>
        </p:spPr>
      </p:pic>
      <p:pic>
        <p:nvPicPr>
          <p:cNvPr id="1044" name="Picture 20" descr="Products">
            <a:extLst>
              <a:ext uri="{FF2B5EF4-FFF2-40B4-BE49-F238E27FC236}">
                <a16:creationId xmlns:a16="http://schemas.microsoft.com/office/drawing/2014/main" id="{E9B339D1-9BEB-E1CB-F0F2-C875B3EB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32" y="4015308"/>
            <a:ext cx="2869990" cy="10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nwave Semiconductor | Microwaves &amp; RF">
            <a:extLst>
              <a:ext uri="{FF2B5EF4-FFF2-40B4-BE49-F238E27FC236}">
                <a16:creationId xmlns:a16="http://schemas.microsoft.com/office/drawing/2014/main" id="{AF779B10-A452-B415-3273-C5B89DF8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5" y="4417257"/>
            <a:ext cx="1108088" cy="110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tomic Layer Deposition Experts. Scalable ALD Solutions">
            <a:extLst>
              <a:ext uri="{FF2B5EF4-FFF2-40B4-BE49-F238E27FC236}">
                <a16:creationId xmlns:a16="http://schemas.microsoft.com/office/drawing/2014/main" id="{C2CF035C-F9B4-9194-51F3-6FA31BBB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81" y="1560702"/>
            <a:ext cx="2651655" cy="11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5F1B52-B718-2882-DEE6-FD34A8244D28}"/>
              </a:ext>
            </a:extLst>
          </p:cNvPr>
          <p:cNvSpPr txBox="1"/>
          <p:nvPr/>
        </p:nvSpPr>
        <p:spPr>
          <a:xfrm>
            <a:off x="7027776" y="1470447"/>
            <a:ext cx="520687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Lessons Learned </a:t>
            </a:r>
          </a:p>
          <a:p>
            <a:endParaRPr lang="en-US" sz="2800" dirty="0">
              <a:latin typeface="Britannic Bold" panose="020B09030607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Major Issue in Scalability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Problem in 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 Not Profitable for Industry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Major Break through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Industry Shit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ritannic Bold" panose="020B0903060703020204" pitchFamily="34" charset="0"/>
              </a:rPr>
              <a:t>Very Niche Target market</a:t>
            </a:r>
          </a:p>
        </p:txBody>
      </p:sp>
      <p:pic>
        <p:nvPicPr>
          <p:cNvPr id="1050" name="Picture 26" descr="IBM (@IBM) / X">
            <a:extLst>
              <a:ext uri="{FF2B5EF4-FFF2-40B4-BE49-F238E27FC236}">
                <a16:creationId xmlns:a16="http://schemas.microsoft.com/office/drawing/2014/main" id="{7C08BD4F-23CF-96DD-8CBA-C5E1BDD8F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9" b="26058"/>
          <a:stretch/>
        </p:blipFill>
        <p:spPr bwMode="auto">
          <a:xfrm>
            <a:off x="4252881" y="2719517"/>
            <a:ext cx="2464993" cy="12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CE5C1-E1E2-11C2-8117-37881AA2980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1592" b="4860"/>
          <a:stretch/>
        </p:blipFill>
        <p:spPr>
          <a:xfrm>
            <a:off x="314467" y="5805377"/>
            <a:ext cx="2944411" cy="870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3E4962-CA09-ED5A-C18B-1B56C239AA4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2185" b="12185"/>
          <a:stretch/>
        </p:blipFill>
        <p:spPr>
          <a:xfrm>
            <a:off x="7938314" y="6007397"/>
            <a:ext cx="3353464" cy="7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9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D70B-7506-57D8-20E1-F3429530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40171-0DA2-E3E3-8C8D-14BE79B45F87}"/>
              </a:ext>
            </a:extLst>
          </p:cNvPr>
          <p:cNvSpPr txBox="1"/>
          <p:nvPr/>
        </p:nvSpPr>
        <p:spPr>
          <a:xfrm>
            <a:off x="3777663" y="40531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Pivot Needed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3419F-14EE-35F4-4392-E0108F6C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0" r="16338" b="-1"/>
          <a:stretch/>
        </p:blipFill>
        <p:spPr>
          <a:xfrm>
            <a:off x="2308371" y="1763034"/>
            <a:ext cx="7101443" cy="4826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E04775-4AAF-4D2B-3260-8A2418F596F8}"/>
              </a:ext>
            </a:extLst>
          </p:cNvPr>
          <p:cNvSpPr txBox="1"/>
          <p:nvPr/>
        </p:nvSpPr>
        <p:spPr>
          <a:xfrm>
            <a:off x="65708" y="1071060"/>
            <a:ext cx="1192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ritannic Bold" panose="020B0903060703020204" pitchFamily="34" charset="0"/>
              </a:rPr>
              <a:t>Updated Business Thesis : High-precision industries, such as aerospace and nuclear, will adopt our gallium oxide-based detectors for their superior sensitivity, thermal stability, enhanced signal to noise ratio and radiation resistance in extreme environments.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6D1B3-14A2-5F73-03AD-97FB8F3E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92" b="4860"/>
          <a:stretch/>
        </p:blipFill>
        <p:spPr>
          <a:xfrm>
            <a:off x="65708" y="5951195"/>
            <a:ext cx="2156691" cy="637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4CB14-C515-679F-0070-2834765D5E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85" b="12185"/>
          <a:stretch/>
        </p:blipFill>
        <p:spPr>
          <a:xfrm>
            <a:off x="9256752" y="6030663"/>
            <a:ext cx="2694244" cy="6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FAAB1-6485-32CA-BA3B-3B96F2D52954}"/>
              </a:ext>
            </a:extLst>
          </p:cNvPr>
          <p:cNvSpPr txBox="1"/>
          <p:nvPr/>
        </p:nvSpPr>
        <p:spPr>
          <a:xfrm>
            <a:off x="2683046" y="56480"/>
            <a:ext cx="6825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Plan Moving Forward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C509F-4926-16E5-DB63-C4A2718E819F}"/>
              </a:ext>
            </a:extLst>
          </p:cNvPr>
          <p:cNvSpPr txBox="1"/>
          <p:nvPr/>
        </p:nvSpPr>
        <p:spPr>
          <a:xfrm>
            <a:off x="310882" y="1215426"/>
            <a:ext cx="54067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New Hypothesis: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Traditional materials in detectors do not meet the performance requirements for extreme conditions.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High sensitivity and accuracy is important in low signal or high noise environments.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Maintenance costs of detectors is high cause of smaller operational lifetimes in harsh environments.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Ga₂O</a:t>
            </a:r>
            <a:r>
              <a:rPr lang="en-US" sz="1400" dirty="0"/>
              <a:t>₃ wide bandgap enables high-temperature operation, reducing the need for expensive cooling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Ga₂O</a:t>
            </a:r>
            <a:r>
              <a:rPr lang="en-US" sz="1400" dirty="0"/>
              <a:t>₃ detectors will demonstrate comparable or superior gamma-ray detection capabilities compared to conventional materials like CZT or </a:t>
            </a:r>
            <a:r>
              <a:rPr lang="en-US" sz="1400" dirty="0" err="1"/>
              <a:t>HPGe</a:t>
            </a:r>
            <a:r>
              <a:rPr lang="en-US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389A-B20B-41B6-A263-3B9E7D1B65EE}"/>
              </a:ext>
            </a:extLst>
          </p:cNvPr>
          <p:cNvSpPr txBox="1"/>
          <p:nvPr/>
        </p:nvSpPr>
        <p:spPr>
          <a:xfrm>
            <a:off x="6624666" y="1146976"/>
            <a:ext cx="515577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Updated Interview Question?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What material-based detectors would you prefer if you are planning to do detection in high temperature or extreme radiation environment?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What your go to technique to improve the sensitivity and accuracy of your detectors?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How do you think the current detectors CZTs, HPGEs can be improved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What are your thoughts on the potential of wide-bandgap materials like </a:t>
            </a:r>
            <a:r>
              <a:rPr lang="en-US" sz="1400" dirty="0" err="1"/>
              <a:t>Ga₂O</a:t>
            </a:r>
            <a:r>
              <a:rPr lang="en-US" sz="1400" dirty="0"/>
              <a:t>₃ for high-radiation environments?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What key features would a next-generation detector need to have for your company to consider adopting it?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Do you typically engage with startups?? If so and what are your key expectations in a collaboration?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Do you Co-develop new solution, or you prefer licensing 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Do you allow customization of components?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Have your materials being used in holistic environments if so, what's the performance looks like</a:t>
            </a:r>
            <a:br>
              <a:rPr lang="en-US" sz="1400" b="1" dirty="0"/>
            </a:br>
            <a:r>
              <a:rPr lang="en-US" sz="1400" b="1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Pricing and discounts on bulk orders?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 Virtual / In-person Consultations?? Trial versions?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Global shipping? Time and logistics ?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0D7D9-2922-F343-ECB6-49D21FB0DBAB}"/>
              </a:ext>
            </a:extLst>
          </p:cNvPr>
          <p:cNvSpPr txBox="1"/>
          <p:nvPr/>
        </p:nvSpPr>
        <p:spPr>
          <a:xfrm>
            <a:off x="310882" y="4297859"/>
            <a:ext cx="62926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itannic Bold" panose="020B0903060703020204" pitchFamily="34" charset="0"/>
              </a:rPr>
              <a:t>Doing Customer Discovery Focused on detectors  </a:t>
            </a:r>
          </a:p>
        </p:txBody>
      </p:sp>
    </p:spTree>
    <p:extLst>
      <p:ext uri="{BB962C8B-B14F-4D97-AF65-F5344CB8AC3E}">
        <p14:creationId xmlns:p14="http://schemas.microsoft.com/office/powerpoint/2010/main" val="375349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4253C-627E-F56C-1CE3-26FDAABB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BC3F75-D8E1-8072-D31C-BD74CB78DED3}"/>
              </a:ext>
            </a:extLst>
          </p:cNvPr>
          <p:cNvSpPr txBox="1"/>
          <p:nvPr/>
        </p:nvSpPr>
        <p:spPr>
          <a:xfrm>
            <a:off x="1836893" y="-62647"/>
            <a:ext cx="8105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2</a:t>
            </a:r>
            <a:r>
              <a:rPr lang="en-US" sz="5400" baseline="30000" dirty="0">
                <a:latin typeface="Britannic Bold" panose="020B0903060703020204" pitchFamily="34" charset="0"/>
              </a:rPr>
              <a:t>nd</a:t>
            </a:r>
            <a:r>
              <a:rPr lang="en-US" sz="5400" dirty="0">
                <a:latin typeface="Britannic Bold" panose="020B0903060703020204" pitchFamily="34" charset="0"/>
              </a:rPr>
              <a:t> Customer Discovery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4B138-4886-11BB-92A4-6FDF1351E23A}"/>
              </a:ext>
            </a:extLst>
          </p:cNvPr>
          <p:cNvSpPr txBox="1"/>
          <p:nvPr/>
        </p:nvSpPr>
        <p:spPr>
          <a:xfrm>
            <a:off x="65708" y="1071060"/>
            <a:ext cx="764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Conference #2&amp;3 : IEEE NPSS and MRS 2024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D926-4C2B-C884-D756-FAA6C15F566D}"/>
              </a:ext>
            </a:extLst>
          </p:cNvPr>
          <p:cNvSpPr txBox="1"/>
          <p:nvPr/>
        </p:nvSpPr>
        <p:spPr>
          <a:xfrm>
            <a:off x="65708" y="1594280"/>
            <a:ext cx="404377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ritannic Bold" panose="020B0903060703020204" pitchFamily="34" charset="0"/>
              </a:rPr>
              <a:t>Target Audience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0"/>
              </a:rPr>
              <a:t>Nuclear Equipment Manufacturers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0"/>
              </a:rPr>
              <a:t>Detectors Manufacturers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0"/>
              </a:rPr>
              <a:t>Research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tannic Bold" panose="020B0903060703020204" pitchFamily="34" charset="0"/>
              </a:rPr>
              <a:t>Technical Officers</a:t>
            </a:r>
          </a:p>
          <a:p>
            <a:endParaRPr lang="en-US" sz="2000" dirty="0">
              <a:latin typeface="Britannic Bold" panose="020B0903060703020204" pitchFamily="34" charset="0"/>
            </a:endParaRPr>
          </a:p>
          <a:p>
            <a:endParaRPr lang="en-US" sz="2000" dirty="0">
              <a:latin typeface="Britannic Bold" panose="020B0903060703020204" pitchFamily="34" charset="0"/>
            </a:endParaRPr>
          </a:p>
          <a:p>
            <a:endParaRPr lang="en-US" sz="2400" dirty="0">
              <a:latin typeface="Britannic Bold" panose="020B0903060703020204" pitchFamily="34" charset="0"/>
            </a:endParaRPr>
          </a:p>
          <a:p>
            <a:r>
              <a:rPr lang="en-US" sz="2400" dirty="0">
                <a:latin typeface="Britannic Bold" panose="020B0903060703020204" pitchFamily="34" charset="0"/>
              </a:rPr>
              <a:t>  </a:t>
            </a:r>
          </a:p>
        </p:txBody>
      </p:sp>
      <p:pic>
        <p:nvPicPr>
          <p:cNvPr id="3" name="Picture 2" descr="A person wearing glasses and a grey jacket&#10;&#10;Description automatically generated">
            <a:extLst>
              <a:ext uri="{FF2B5EF4-FFF2-40B4-BE49-F238E27FC236}">
                <a16:creationId xmlns:a16="http://schemas.microsoft.com/office/drawing/2014/main" id="{04A8ABA3-1D03-005C-3011-05F7600AB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r="8842" b="4793"/>
          <a:stretch/>
        </p:blipFill>
        <p:spPr>
          <a:xfrm>
            <a:off x="4009834" y="1682283"/>
            <a:ext cx="2578630" cy="1372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A group of people at a convention&#10;&#10;Description automatically generated">
            <a:extLst>
              <a:ext uri="{FF2B5EF4-FFF2-40B4-BE49-F238E27FC236}">
                <a16:creationId xmlns:a16="http://schemas.microsoft.com/office/drawing/2014/main" id="{1374934A-7E96-B847-0B2F-10CDEF05C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1" r="2195"/>
          <a:stretch/>
        </p:blipFill>
        <p:spPr>
          <a:xfrm>
            <a:off x="509082" y="3954098"/>
            <a:ext cx="2655621" cy="2619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 descr="A large blue sign in front of a building&#10;&#10;Description automatically generated">
            <a:extLst>
              <a:ext uri="{FF2B5EF4-FFF2-40B4-BE49-F238E27FC236}">
                <a16:creationId xmlns:a16="http://schemas.microsoft.com/office/drawing/2014/main" id="{36CA500A-3644-A373-B665-20C838D68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3"/>
          <a:stretch/>
        </p:blipFill>
        <p:spPr>
          <a:xfrm>
            <a:off x="7810507" y="4260631"/>
            <a:ext cx="3973034" cy="2165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Picture 15" descr="A group of people in a large room&#10;&#10;Description automatically generated">
            <a:extLst>
              <a:ext uri="{FF2B5EF4-FFF2-40B4-BE49-F238E27FC236}">
                <a16:creationId xmlns:a16="http://schemas.microsoft.com/office/drawing/2014/main" id="{81D756A7-9FF0-9689-1724-9575B6CE6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1" r="-1026"/>
          <a:stretch/>
        </p:blipFill>
        <p:spPr>
          <a:xfrm>
            <a:off x="8182167" y="943335"/>
            <a:ext cx="3323568" cy="2714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17" descr="A group of people in a convention hall&#10;&#10;Description automatically generated">
            <a:extLst>
              <a:ext uri="{FF2B5EF4-FFF2-40B4-BE49-F238E27FC236}">
                <a16:creationId xmlns:a16="http://schemas.microsoft.com/office/drawing/2014/main" id="{5D015114-EFE6-8DF5-28EF-E6B4D40B4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2" b="30291"/>
          <a:stretch/>
        </p:blipFill>
        <p:spPr>
          <a:xfrm>
            <a:off x="3832047" y="4995027"/>
            <a:ext cx="3530434" cy="1583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" name="Picture 19" descr="A group of people in a convention hall&#10;&#10;Description automatically generated">
            <a:extLst>
              <a:ext uri="{FF2B5EF4-FFF2-40B4-BE49-F238E27FC236}">
                <a16:creationId xmlns:a16="http://schemas.microsoft.com/office/drawing/2014/main" id="{6E146EB8-4A3E-56B6-EB05-53A93DC1B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7" t="28885" r="2237" b="-5638"/>
          <a:stretch/>
        </p:blipFill>
        <p:spPr>
          <a:xfrm>
            <a:off x="4514339" y="3215631"/>
            <a:ext cx="1581661" cy="16186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10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B7B7-4529-352F-AF2F-2E17E3E8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86EDDD-6F04-234D-AA26-F71EEDE5DD26}"/>
              </a:ext>
            </a:extLst>
          </p:cNvPr>
          <p:cNvSpPr txBox="1"/>
          <p:nvPr/>
        </p:nvSpPr>
        <p:spPr>
          <a:xfrm>
            <a:off x="3107483" y="-57330"/>
            <a:ext cx="652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What we learned ??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3B96D-DA83-3BDD-5EA4-1BE7752962F1}"/>
              </a:ext>
            </a:extLst>
          </p:cNvPr>
          <p:cNvSpPr txBox="1"/>
          <p:nvPr/>
        </p:nvSpPr>
        <p:spPr>
          <a:xfrm>
            <a:off x="65708" y="1071060"/>
            <a:ext cx="4838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Companies Interviewed (60+)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B078-58CC-C5E5-5578-9D997C7D11E2}"/>
              </a:ext>
            </a:extLst>
          </p:cNvPr>
          <p:cNvSpPr txBox="1"/>
          <p:nvPr/>
        </p:nvSpPr>
        <p:spPr>
          <a:xfrm>
            <a:off x="6961064" y="1071060"/>
            <a:ext cx="52309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ritannic Bold" panose="020B0903060703020204" pitchFamily="34" charset="0"/>
              </a:rPr>
              <a:t>Lessons Learned </a:t>
            </a:r>
          </a:p>
          <a:p>
            <a:endParaRPr lang="en-US" sz="2800" dirty="0">
              <a:latin typeface="Britannic Bold" panose="020B09030607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Scalability issues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Reliability main concern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Less Mature Fabrication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Similar Research in various R&amp;D of industries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If the </a:t>
            </a:r>
            <a:r>
              <a:rPr lang="en-US" sz="2800" dirty="0" err="1"/>
              <a:t>Ga₂O</a:t>
            </a:r>
            <a:r>
              <a:rPr lang="en-US" sz="2800" dirty="0"/>
              <a:t>₃ production scales up, economies of scale could significantly lower costs.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E293F9-19B5-2CBB-9C7E-BC142264B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92" b="4860"/>
          <a:stretch/>
        </p:blipFill>
        <p:spPr>
          <a:xfrm>
            <a:off x="314467" y="5805377"/>
            <a:ext cx="2944411" cy="870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921B49-49E4-4A1F-9A38-DF18C938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85" b="12185"/>
          <a:stretch/>
        </p:blipFill>
        <p:spPr>
          <a:xfrm>
            <a:off x="7938314" y="6007397"/>
            <a:ext cx="3353464" cy="755832"/>
          </a:xfrm>
          <a:prstGeom prst="rect">
            <a:avLst/>
          </a:prstGeom>
        </p:spPr>
      </p:pic>
      <p:pic>
        <p:nvPicPr>
          <p:cNvPr id="2050" name="Picture 2" descr="Brookhaven National Laboratory | RaDIATE Collaboration">
            <a:extLst>
              <a:ext uri="{FF2B5EF4-FFF2-40B4-BE49-F238E27FC236}">
                <a16:creationId xmlns:a16="http://schemas.microsoft.com/office/drawing/2014/main" id="{5E074FF2-4BFE-D804-AB99-08C3B521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89" y="1799340"/>
            <a:ext cx="2887094" cy="7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ak Ridge National Laboratory | Drupal.org">
            <a:extLst>
              <a:ext uri="{FF2B5EF4-FFF2-40B4-BE49-F238E27FC236}">
                <a16:creationId xmlns:a16="http://schemas.microsoft.com/office/drawing/2014/main" id="{215477FE-7E99-7F40-74B9-59F708A0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3" y="2256811"/>
            <a:ext cx="3233858" cy="163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vannah River National Laboratory">
            <a:extLst>
              <a:ext uri="{FF2B5EF4-FFF2-40B4-BE49-F238E27FC236}">
                <a16:creationId xmlns:a16="http://schemas.microsoft.com/office/drawing/2014/main" id="{CD3AEBE4-AF0B-B973-E05B-936520CF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3" y="3498735"/>
            <a:ext cx="2491005" cy="130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71F83-7FF4-D0A2-E14E-83F7A484F3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07" b="-2467"/>
          <a:stretch/>
        </p:blipFill>
        <p:spPr>
          <a:xfrm>
            <a:off x="3450701" y="1916910"/>
            <a:ext cx="1148638" cy="1214045"/>
          </a:xfrm>
          <a:prstGeom prst="rect">
            <a:avLst/>
          </a:prstGeom>
        </p:spPr>
      </p:pic>
      <p:pic>
        <p:nvPicPr>
          <p:cNvPr id="2062" name="Picture 14" descr="Mirion Technologies - Energy, Technology and Environmental Business  Association">
            <a:extLst>
              <a:ext uri="{FF2B5EF4-FFF2-40B4-BE49-F238E27FC236}">
                <a16:creationId xmlns:a16="http://schemas.microsoft.com/office/drawing/2014/main" id="{8F513027-EA64-310E-D107-E78A659A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7" y="4750920"/>
            <a:ext cx="2592280" cy="76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XIA LLC | Spectroscopy Europe/World">
            <a:extLst>
              <a:ext uri="{FF2B5EF4-FFF2-40B4-BE49-F238E27FC236}">
                <a16:creationId xmlns:a16="http://schemas.microsoft.com/office/drawing/2014/main" id="{A87F5A86-F62A-2979-D8C6-8924209AC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8"/>
          <a:stretch/>
        </p:blipFill>
        <p:spPr bwMode="auto">
          <a:xfrm>
            <a:off x="3044170" y="3453585"/>
            <a:ext cx="2560609" cy="87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0A578D6-1401-0A51-2544-983ED6268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5" b="16070"/>
          <a:stretch/>
        </p:blipFill>
        <p:spPr bwMode="auto">
          <a:xfrm>
            <a:off x="3013780" y="4390455"/>
            <a:ext cx="3900278" cy="13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5N Plus - Wikipedia">
            <a:extLst>
              <a:ext uri="{FF2B5EF4-FFF2-40B4-BE49-F238E27FC236}">
                <a16:creationId xmlns:a16="http://schemas.microsoft.com/office/drawing/2014/main" id="{395B79D8-9977-72C8-6EB0-F882EFEA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67" y="1794040"/>
            <a:ext cx="3066515" cy="18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3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10867</TotalTime>
  <Words>683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Britannic Bold</vt:lpstr>
      <vt:lpstr>Georgia</vt:lpstr>
      <vt:lpstr>Georgia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Tahir, Hassan</dc:creator>
  <cp:lastModifiedBy>Muhammad Hassan Tahir</cp:lastModifiedBy>
  <cp:revision>14</cp:revision>
  <dcterms:created xsi:type="dcterms:W3CDTF">2024-10-22T05:59:46Z</dcterms:created>
  <dcterms:modified xsi:type="dcterms:W3CDTF">2025-12-02T15:37:12Z</dcterms:modified>
</cp:coreProperties>
</file>